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8" d="100"/>
          <a:sy n="98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848872" cy="5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Методическая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разработка интегрированного 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урока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(литературы и ИЗО)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 7 классе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с  конструированием оценочных средств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на тему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«Сопоставительный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анализ героев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повести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Н.В.Гоголя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«Тарас Бульба»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                        Работу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выполнили: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Мальсагова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Я. Х. (МАОУ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СОШ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№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Медведкова Н.С. 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(МАОУ СОШ №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36)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Ефремова В. И.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(МАОУ СОШ №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17)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                                            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Ахатова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А.С. 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(МАОУ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СОШ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№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17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)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                                                   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91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05678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2.2.Основной этап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Основное оценочное средство: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устный ответ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Форма обучения: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групповая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Изучаемый материал: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повесть Н.В. Гоголя «Тарас Бульба»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424936" cy="48965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Формулировка задания: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Пример: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изобразить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графически  на интеллект - картах ключевые понятия,  связанные с образами главных героев  (Остапа,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Андрия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 и их отца).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Форма отчётности обучающихся: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результат коллективной творческой деятельности по составлению интеллект - карт; групповое представление проекта.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58924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Интеллект -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733256"/>
            <a:ext cx="6624735" cy="8640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Интеллект – карты </a:t>
            </a:r>
            <a:endParaRPr lang="ru-RU" dirty="0"/>
          </a:p>
        </p:txBody>
      </p:sp>
      <p:pic>
        <p:nvPicPr>
          <p:cNvPr id="5" name="Содержимое 4" descr="IMAG012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093914" cy="4464496"/>
          </a:xfrm>
        </p:spPr>
      </p:pic>
      <p:pic>
        <p:nvPicPr>
          <p:cNvPr id="6" name="Содержимое 5" descr="IMAG012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4066530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6120680" cy="1080120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Интеллект - карты</a:t>
            </a:r>
            <a:endParaRPr lang="ru-RU" dirty="0"/>
          </a:p>
        </p:txBody>
      </p:sp>
      <p:pic>
        <p:nvPicPr>
          <p:cNvPr id="5" name="Содержимое 4" descr="IMAG012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309938" cy="4464496"/>
          </a:xfrm>
        </p:spPr>
      </p:pic>
      <p:pic>
        <p:nvPicPr>
          <p:cNvPr id="6" name="Содержимое 5" descr="IMAG012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4" y="620689"/>
            <a:ext cx="4247455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0782" y="534959"/>
            <a:ext cx="6412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2.3. Оценка компетенций обучающихся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83117"/>
              </p:ext>
            </p:extLst>
          </p:nvPr>
        </p:nvGraphicFramePr>
        <p:xfrm>
          <a:off x="500728" y="1196752"/>
          <a:ext cx="7992888" cy="5516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605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обучения (показатели оценки)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компетенций/ критерии оценки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</a:tr>
              <a:tr h="54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 Понимание текста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Выразительное чтение текста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анализировать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сопоставлять и обобщать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</a:tr>
              <a:tr h="732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Устный опрос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вопросов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формулировать правильный ответ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аргументировать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</a:tr>
              <a:tr h="129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 Интеллект-карта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команде,  нацеленность на выполнение поставленной задачи, знание текста.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литературными терминами; извлекать нужную информацию из текста, умение слышать другого.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сопоставлять разные точки зрения, рецензировать ответы одноклассников , сопоставлять их, обобщать  и делать вывод.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</a:tr>
              <a:tr h="203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Художественное оформление интеллект- карты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Аккуратность, компоновка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Композиционное расположение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отразить и раскрыть основные черты героя  с помощью  графических материалов (учитывается аккуратность, компоновка и композиционное расположение)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00" marR="52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9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582341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Результат: </a:t>
            </a:r>
            <a:r>
              <a:rPr lang="ru-RU" dirty="0"/>
              <a:t>дифференцированное</a:t>
            </a:r>
            <a:r>
              <a:rPr lang="ru-RU" b="1" dirty="0"/>
              <a:t>  </a:t>
            </a:r>
            <a:r>
              <a:rPr lang="ru-RU" dirty="0"/>
              <a:t>домашнее </a:t>
            </a:r>
            <a:r>
              <a:rPr lang="ru-RU" dirty="0" smtClean="0"/>
              <a:t>задание</a:t>
            </a:r>
          </a:p>
          <a:p>
            <a:endParaRPr lang="ru-RU" dirty="0"/>
          </a:p>
          <a:p>
            <a:r>
              <a:rPr lang="ru-RU" dirty="0"/>
              <a:t>на основании  проектов самостоятельно выполнить </a:t>
            </a:r>
            <a:r>
              <a:rPr lang="ru-RU" dirty="0" smtClean="0"/>
              <a:t>творческую</a:t>
            </a:r>
            <a:r>
              <a:rPr lang="ru-RU" dirty="0" smtClean="0"/>
              <a:t> работу: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I </a:t>
            </a:r>
            <a:r>
              <a:rPr lang="ru-RU" dirty="0"/>
              <a:t>группа </a:t>
            </a:r>
            <a:r>
              <a:rPr lang="ru-RU" dirty="0" smtClean="0"/>
              <a:t>:  </a:t>
            </a:r>
            <a:r>
              <a:rPr lang="ru-RU" dirty="0"/>
              <a:t>«Мой любимый герой повести Н.В. Гоголя «Тарас Бульба 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en-US" dirty="0"/>
              <a:t>II</a:t>
            </a:r>
            <a:r>
              <a:rPr lang="ru-RU" dirty="0"/>
              <a:t> </a:t>
            </a:r>
            <a:r>
              <a:rPr lang="ru-RU" dirty="0" smtClean="0"/>
              <a:t>группа :  </a:t>
            </a:r>
            <a:r>
              <a:rPr lang="ru-RU" dirty="0" smtClean="0"/>
              <a:t>«Можно ли назвать поступок </a:t>
            </a:r>
            <a:r>
              <a:rPr lang="ru-RU" dirty="0" err="1"/>
              <a:t>Андрия</a:t>
            </a:r>
            <a:r>
              <a:rPr lang="ru-RU" dirty="0"/>
              <a:t> </a:t>
            </a:r>
            <a:r>
              <a:rPr lang="ru-RU" dirty="0" smtClean="0"/>
              <a:t> предательством?»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III </a:t>
            </a:r>
            <a:r>
              <a:rPr lang="ru-RU" dirty="0"/>
              <a:t>группа :</a:t>
            </a:r>
            <a:r>
              <a:rPr lang="ru-RU" dirty="0" smtClean="0"/>
              <a:t> </a:t>
            </a:r>
            <a:r>
              <a:rPr lang="ru-RU" dirty="0"/>
              <a:t>«Спор поколений :вместе и врозь»  ( на примере повести Н.В. Гоголя «Тарас Бульба»).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21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300" b="1" dirty="0"/>
              <a:t>Предмет: </a:t>
            </a:r>
            <a:r>
              <a:rPr lang="ru-RU" sz="3300" dirty="0" smtClean="0"/>
              <a:t>литература и ИЗО</a:t>
            </a:r>
            <a:endParaRPr lang="ru-RU" sz="3300" dirty="0"/>
          </a:p>
          <a:p>
            <a:pPr marL="45720" indent="0">
              <a:buNone/>
            </a:pPr>
            <a:r>
              <a:rPr lang="ru-RU" sz="3300" b="1" dirty="0"/>
              <a:t>Тема:</a:t>
            </a:r>
            <a:r>
              <a:rPr lang="ru-RU" sz="3300" dirty="0"/>
              <a:t> Тарас и его сыновья. Сопоставительный анализ героев повести Н.В. Гоголя «Тарас Бульба»</a:t>
            </a:r>
          </a:p>
          <a:p>
            <a:pPr marL="45720" indent="0">
              <a:buNone/>
            </a:pPr>
            <a:r>
              <a:rPr lang="ru-RU" sz="3300" b="1" dirty="0"/>
              <a:t>Контингент учащихся:</a:t>
            </a:r>
            <a:r>
              <a:rPr lang="ru-RU" sz="3300" dirty="0"/>
              <a:t> 7 класс</a:t>
            </a:r>
          </a:p>
          <a:p>
            <a:pPr marL="45720" indent="0">
              <a:buNone/>
            </a:pPr>
            <a:r>
              <a:rPr lang="ru-RU" sz="3300" b="1" dirty="0"/>
              <a:t>Дата проведения: </a:t>
            </a:r>
            <a:r>
              <a:rPr lang="ru-RU" sz="3300" dirty="0"/>
              <a:t>2 четверть</a:t>
            </a:r>
          </a:p>
          <a:p>
            <a:pPr marL="45720" indent="0">
              <a:buNone/>
            </a:pPr>
            <a:r>
              <a:rPr lang="ru-RU" sz="3300" b="1" dirty="0"/>
              <a:t>Время проведения, общая </a:t>
            </a:r>
            <a:r>
              <a:rPr lang="ru-RU" sz="3600" b="1" dirty="0"/>
              <a:t>продолжительность:</a:t>
            </a:r>
            <a:r>
              <a:rPr lang="ru-RU" sz="3600" dirty="0"/>
              <a:t> </a:t>
            </a:r>
            <a:r>
              <a:rPr lang="ru-RU" sz="3600" dirty="0" smtClean="0"/>
              <a:t>40-45 </a:t>
            </a:r>
            <a:r>
              <a:rPr lang="ru-RU" sz="3600" dirty="0"/>
              <a:t>мин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>
                <a:effectLst/>
                <a:latin typeface="Times New Roman"/>
                <a:ea typeface="Times New Roman"/>
              </a:rPr>
              <a:t>Оборудование и материалы: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компьютер; </a:t>
            </a:r>
            <a:r>
              <a:rPr lang="ru-RU" sz="2000" dirty="0" err="1">
                <a:effectLst/>
                <a:latin typeface="Times New Roman"/>
                <a:ea typeface="Times New Roman"/>
              </a:rPr>
              <a:t>медиапроектор</a:t>
            </a:r>
            <a:r>
              <a:rPr lang="ru-RU" sz="2000" dirty="0">
                <a:effectLst/>
                <a:latin typeface="Times New Roman"/>
                <a:ea typeface="Times New Roman"/>
              </a:rPr>
              <a:t>,  текст повести Н.В. Гоголя «Тарас Бульба» ; портрет писателя,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иллюстрации художников </a:t>
            </a:r>
            <a:r>
              <a:rPr lang="ru-RU" sz="2000" dirty="0" err="1">
                <a:effectLst/>
                <a:latin typeface="Times New Roman"/>
                <a:ea typeface="Times New Roman"/>
              </a:rPr>
              <a:t>М.Г.Дерегуса</a:t>
            </a:r>
            <a:r>
              <a:rPr lang="ru-RU" sz="2000" dirty="0">
                <a:effectLst/>
                <a:latin typeface="Times New Roman"/>
                <a:ea typeface="Times New Roman"/>
              </a:rPr>
              <a:t>, </a:t>
            </a:r>
            <a:r>
              <a:rPr lang="ru-RU" sz="2000" dirty="0" err="1">
                <a:effectLst/>
                <a:latin typeface="Times New Roman"/>
                <a:ea typeface="Times New Roman"/>
              </a:rPr>
              <a:t>Е.А.Кибрика</a:t>
            </a:r>
            <a:r>
              <a:rPr lang="ru-RU" sz="2000" dirty="0">
                <a:effectLst/>
                <a:latin typeface="Times New Roman"/>
                <a:ea typeface="Times New Roman"/>
              </a:rPr>
              <a:t>, П.П.Соколова к произведению «Тарас Бульба»,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фломастеры</a:t>
            </a:r>
            <a:r>
              <a:rPr lang="ru-RU" sz="2000" dirty="0">
                <a:effectLst/>
                <a:latin typeface="Times New Roman"/>
                <a:ea typeface="Times New Roman"/>
              </a:rPr>
              <a:t>, бумага</a:t>
            </a:r>
            <a:r>
              <a:rPr lang="ru-RU" sz="1600" dirty="0">
                <a:effectLst/>
                <a:latin typeface="Times New Roman"/>
                <a:ea typeface="Times New Roman"/>
              </a:rPr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3168352" cy="38353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60648"/>
            <a:ext cx="4640281" cy="3816424"/>
          </a:xfrm>
        </p:spPr>
      </p:pic>
    </p:spTree>
    <p:extLst>
      <p:ext uri="{BB962C8B-B14F-4D97-AF65-F5344CB8AC3E}">
        <p14:creationId xmlns:p14="http://schemas.microsoft.com/office/powerpoint/2010/main" val="3070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[LI7RK_3-02]_[IL_03]-k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4176464" cy="3744416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4038096" cy="3744416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941168"/>
            <a:ext cx="356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/>
                <a:ea typeface="Times New Roman"/>
              </a:rPr>
              <a:t>А.Е. </a:t>
            </a:r>
            <a:r>
              <a:rPr lang="ru-RU" b="1" i="1" dirty="0" err="1" smtClean="0">
                <a:latin typeface="Times New Roman"/>
                <a:ea typeface="Times New Roman"/>
              </a:rPr>
              <a:t>Кибрик</a:t>
            </a:r>
            <a:r>
              <a:rPr lang="ru-RU" b="1" i="1" dirty="0" smtClean="0">
                <a:latin typeface="Times New Roman"/>
                <a:ea typeface="Times New Roman"/>
              </a:rPr>
              <a:t> «Портрет Остапа»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941168"/>
            <a:ext cx="357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/>
                <a:ea typeface="Times New Roman"/>
              </a:rPr>
              <a:t>А. Е. </a:t>
            </a:r>
            <a:r>
              <a:rPr lang="ru-RU" b="1" i="1" dirty="0" err="1" smtClean="0">
                <a:latin typeface="Times New Roman"/>
                <a:ea typeface="Times New Roman"/>
              </a:rPr>
              <a:t>Кибрик</a:t>
            </a:r>
            <a:r>
              <a:rPr lang="ru-RU" b="1" i="1" dirty="0" smtClean="0">
                <a:latin typeface="Times New Roman"/>
                <a:ea typeface="Times New Roman"/>
              </a:rPr>
              <a:t> «Портрет </a:t>
            </a:r>
            <a:r>
              <a:rPr lang="ru-RU" b="1" i="1" dirty="0" err="1" smtClean="0">
                <a:latin typeface="Times New Roman"/>
                <a:ea typeface="Times New Roman"/>
              </a:rPr>
              <a:t>Андрия</a:t>
            </a:r>
            <a:r>
              <a:rPr lang="ru-RU" b="1" i="1" dirty="0" smtClean="0">
                <a:latin typeface="Times New Roman"/>
                <a:ea typeface="Times New Roman"/>
              </a:rPr>
              <a:t>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768752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Основная форма проведения занятия: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практическое занятие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Методы и приёмы обучения: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эвристическая беседа, проблемные вопросы,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выразительное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чтение и анализ текста, сопоставительная характеристика героев, подготовка проекта: интеллект - карты, представление.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56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44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Ожидаемые результаты - развиваемые компетенции: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b="1" dirty="0"/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оценивать правильность выполнения учебной задачи, собственные возможности ее решения;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-смысловое чтение;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-умение организовывать учебное сотрудничество и совместную деятельность с учителем (литературы, ИЗО)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 мнение;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-умение осознанно использовать речевые средства в соответствии с задачей коммуникации для выражения своих чувств, мыслей  и потребностей; владение устной и письменной речью, монологической контекстной речью.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8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833" y="62068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способности понимать произведения искусства (слова и изображения), художественные произведения, отражающие разные этнокультурные традиции.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Личностные: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формирование коммуникативной компетенции в общении и сотрудничестве со сверстниками, взрослыми в процессе образовательной, общественно-полезной, учебно - исследовательской, творческой и других видов 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-формирование осознанного, уважительного и доброжелательного отношения к другому человеку, его мнению , мировоззрению, культуре, языку, вере, гражданской позиции, к истории, культуре, религии, традициям народов;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-готовности и способности вести диалог с другими людьми и достигать в нем взаимопонимания.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Конкретные: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установление логических связей, создание художественного образа;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-работа с графикой, символикой, цветом.</a:t>
            </a:r>
          </a:p>
        </p:txBody>
      </p:sp>
    </p:spTree>
    <p:extLst>
      <p:ext uri="{BB962C8B-B14F-4D97-AF65-F5344CB8AC3E}">
        <p14:creationId xmlns:p14="http://schemas.microsoft.com/office/powerpoint/2010/main" val="13350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898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Образовательная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-формирование умения учащихся выделять в художественном произведении эпизоды, важные для характеристики героев; совершенствовать навыки беглого, выразительного чтения ; углублять понятие о литературном герое;  характеризовать литературного героя на основе иллюстраций художников к произведению, сравнивать характеры героев.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развивать связную речь,  коммуникативные навыки и  творческий потенциал.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-воспитание чувства патриотизма.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272808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2.Содержание занятия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2.1 Мотивирующий этап: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проблемный метод: система вопросов к тексту, связанных с образами главных героев на основе контраста, сравнения, сопоставления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Пример: 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что чувствовал каждый из  братьев по дороге  в Запорожскую  Сечь?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0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753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Оборудование и материалы: компьютер; медиапроектор,  текст повести Н.В. Гоголя «Тарас Бульба» ; портрет писателя, иллюстрации художников М.Г.Дерегуса, Е.А.Кибрика, П.П.Соколова к произведению «Тарас Бульба», фломастеры, бумага.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 - карты</vt:lpstr>
      <vt:lpstr>Интеллект – карты </vt:lpstr>
      <vt:lpstr>Интеллект - карты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18</cp:revision>
  <cp:lastPrinted>2014-11-11T08:25:37Z</cp:lastPrinted>
  <dcterms:created xsi:type="dcterms:W3CDTF">2014-11-11T08:20:15Z</dcterms:created>
  <dcterms:modified xsi:type="dcterms:W3CDTF">2015-05-29T10:44:56Z</dcterms:modified>
</cp:coreProperties>
</file>